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19"/>
  </p:notesMasterIdLst>
  <p:handoutMasterIdLst>
    <p:handoutMasterId r:id="rId20"/>
  </p:handoutMasterIdLst>
  <p:sldIdLst>
    <p:sldId id="257" r:id="rId2"/>
    <p:sldId id="258" r:id="rId3"/>
    <p:sldId id="259" r:id="rId4"/>
    <p:sldId id="347" r:id="rId5"/>
    <p:sldId id="351" r:id="rId6"/>
    <p:sldId id="343" r:id="rId7"/>
    <p:sldId id="344" r:id="rId8"/>
    <p:sldId id="349" r:id="rId9"/>
    <p:sldId id="350" r:id="rId10"/>
    <p:sldId id="348" r:id="rId11"/>
    <p:sldId id="345" r:id="rId12"/>
    <p:sldId id="355" r:id="rId13"/>
    <p:sldId id="357" r:id="rId14"/>
    <p:sldId id="354" r:id="rId15"/>
    <p:sldId id="356" r:id="rId16"/>
    <p:sldId id="352" r:id="rId17"/>
    <p:sldId id="353" r:id="rId18"/>
  </p:sldIdLst>
  <p:sldSz cx="12192000" cy="6858000"/>
  <p:notesSz cx="6858000" cy="9144000"/>
  <p:defaultTextStyle>
    <a:defPPr>
      <a:defRPr lang="es-E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D4674E-F223-4C73-9F97-23EE48CC622B}" name="Erik Francisco Álvarez Quispe" initials="EFÁQ" userId="Erik Francisco Álvarez Quispe" providerId="None"/>
  <p188:author id="{DED303C4-EB1D-9EED-C4A3-E55C15FB349E}" name="Luis Olmos Camacho" initials="LOC" userId="S::olmos@comillas.edu::e0077416-0331-464a-82e4-f4e0abc9d16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65A"/>
    <a:srgbClr val="FFB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7893" autoAdjust="0"/>
  </p:normalViewPr>
  <p:slideViewPr>
    <p:cSldViewPr snapToGrid="0">
      <p:cViewPr varScale="1">
        <p:scale>
          <a:sx n="97" d="100"/>
          <a:sy n="97" d="100"/>
        </p:scale>
        <p:origin x="111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189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738C01-5C2D-4EC2-8C2F-F689B6FFF93E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FD2EF26-2B25-47AD-8D3D-6810756480E1}">
      <dgm:prSet phldrT="[Texto]"/>
      <dgm:spPr/>
      <dgm:t>
        <a:bodyPr/>
        <a:lstStyle/>
        <a:p>
          <a:r>
            <a:rPr lang="en-GB" dirty="0"/>
            <a:t>Motivation</a:t>
          </a:r>
        </a:p>
      </dgm:t>
    </dgm:pt>
    <dgm:pt modelId="{CE9EEE2B-0ABE-4CCF-BBD9-F0D3AB0AE81D}" type="parTrans" cxnId="{FC0BF4D6-0B5F-406A-8C5C-1324CCE8CB2D}">
      <dgm:prSet/>
      <dgm:spPr/>
      <dgm:t>
        <a:bodyPr/>
        <a:lstStyle/>
        <a:p>
          <a:endParaRPr lang="en-GB"/>
        </a:p>
      </dgm:t>
    </dgm:pt>
    <dgm:pt modelId="{B82D01E5-9AA7-44C3-84D2-D718089EC74C}" type="sibTrans" cxnId="{FC0BF4D6-0B5F-406A-8C5C-1324CCE8CB2D}">
      <dgm:prSet/>
      <dgm:spPr/>
      <dgm:t>
        <a:bodyPr/>
        <a:lstStyle/>
        <a:p>
          <a:endParaRPr lang="en-GB"/>
        </a:p>
      </dgm:t>
    </dgm:pt>
    <dgm:pt modelId="{AF3539A8-ACE0-4180-BB97-F40DA1651D3F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Traditional solvers are slow - </a:t>
          </a:r>
          <a:r>
            <a:rPr lang="en-GB" b="1" dirty="0"/>
            <a:t>fast approximate</a:t>
          </a:r>
          <a:r>
            <a:rPr lang="en-GB" dirty="0"/>
            <a:t> solvers needed</a:t>
          </a:r>
        </a:p>
      </dgm:t>
    </dgm:pt>
    <dgm:pt modelId="{83B83F36-943E-4DCE-B5F3-15C3A2747A70}" type="parTrans" cxnId="{9C007D72-03C6-406B-AB4B-0EB7DE1E0149}">
      <dgm:prSet/>
      <dgm:spPr/>
      <dgm:t>
        <a:bodyPr/>
        <a:lstStyle/>
        <a:p>
          <a:endParaRPr lang="en-GB"/>
        </a:p>
      </dgm:t>
    </dgm:pt>
    <dgm:pt modelId="{203001E5-CEF0-4891-9073-8C31C0B937ED}" type="sibTrans" cxnId="{9C007D72-03C6-406B-AB4B-0EB7DE1E0149}">
      <dgm:prSet/>
      <dgm:spPr/>
      <dgm:t>
        <a:bodyPr/>
        <a:lstStyle/>
        <a:p>
          <a:endParaRPr lang="en-GB"/>
        </a:p>
      </dgm:t>
    </dgm:pt>
    <dgm:pt modelId="{C8C2DEC5-C56A-4E80-BA4E-D35E6A0F5D88}">
      <dgm:prSet phldrT="[Texto]"/>
      <dgm:spPr/>
      <dgm:t>
        <a:bodyPr/>
        <a:lstStyle/>
        <a:p>
          <a:r>
            <a:rPr lang="en-GB" dirty="0"/>
            <a:t>Method</a:t>
          </a:r>
        </a:p>
      </dgm:t>
    </dgm:pt>
    <dgm:pt modelId="{8A3E93C5-85FE-42C2-AF38-32B44694EB8F}" type="parTrans" cxnId="{C0A55CD0-47F8-4A72-B4F4-0F848536EDEF}">
      <dgm:prSet/>
      <dgm:spPr/>
      <dgm:t>
        <a:bodyPr/>
        <a:lstStyle/>
        <a:p>
          <a:endParaRPr lang="en-GB"/>
        </a:p>
      </dgm:t>
    </dgm:pt>
    <dgm:pt modelId="{63537AA9-6000-4954-8320-1BDB7B3B9B5C}" type="sibTrans" cxnId="{C0A55CD0-47F8-4A72-B4F4-0F848536EDEF}">
      <dgm:prSet/>
      <dgm:spPr/>
      <dgm:t>
        <a:bodyPr/>
        <a:lstStyle/>
        <a:p>
          <a:endParaRPr lang="en-GB"/>
        </a:p>
      </dgm:t>
    </dgm:pt>
    <dgm:pt modelId="{C3A7A109-942D-4BE5-8442-C311EDE009D6}">
      <dgm:prSet phldrT="[Texto]"/>
      <dgm:spPr/>
      <dgm:t>
        <a:bodyPr/>
        <a:lstStyle/>
        <a:p>
          <a:r>
            <a:rPr lang="en-GB" dirty="0"/>
            <a:t>Experiments</a:t>
          </a:r>
        </a:p>
      </dgm:t>
    </dgm:pt>
    <dgm:pt modelId="{2E37E5B1-74B1-4CFC-8E90-E339FD9C85C8}" type="parTrans" cxnId="{1FAD5201-4EC1-4BD2-9C31-CB10A83FC095}">
      <dgm:prSet/>
      <dgm:spPr/>
      <dgm:t>
        <a:bodyPr/>
        <a:lstStyle/>
        <a:p>
          <a:endParaRPr lang="en-GB"/>
        </a:p>
      </dgm:t>
    </dgm:pt>
    <dgm:pt modelId="{9A054BF5-6989-4065-BD91-40A9B67981A1}" type="sibTrans" cxnId="{1FAD5201-4EC1-4BD2-9C31-CB10A83FC095}">
      <dgm:prSet/>
      <dgm:spPr/>
      <dgm:t>
        <a:bodyPr/>
        <a:lstStyle/>
        <a:p>
          <a:endParaRPr lang="en-GB"/>
        </a:p>
      </dgm:t>
    </dgm:pt>
    <dgm:pt modelId="{2020EC7B-6320-43FD-8E25-61ECBB0A0339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/>
        </a:p>
      </dgm:t>
    </dgm:pt>
    <dgm:pt modelId="{46144BF3-6AD3-48E6-8222-C54FC4D370BD}" type="parTrans" cxnId="{7F5E447D-A33C-4502-99CE-DFEFA299E196}">
      <dgm:prSet/>
      <dgm:spPr/>
      <dgm:t>
        <a:bodyPr/>
        <a:lstStyle/>
        <a:p>
          <a:endParaRPr lang="en-GB"/>
        </a:p>
      </dgm:t>
    </dgm:pt>
    <dgm:pt modelId="{D016EA39-FB84-4F64-B1F6-03CF8EC992D7}" type="sibTrans" cxnId="{7F5E447D-A33C-4502-99CE-DFEFA299E196}">
      <dgm:prSet/>
      <dgm:spPr/>
      <dgm:t>
        <a:bodyPr/>
        <a:lstStyle/>
        <a:p>
          <a:endParaRPr lang="en-GB"/>
        </a:p>
      </dgm:t>
    </dgm:pt>
    <dgm:pt modelId="{8766D1AB-7DAE-4EE6-910E-A5B0E47B3DED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655DFEED-1E05-4B37-9AC6-2FD6D630CCCB}" type="parTrans" cxnId="{1B1A3845-F2C9-4F73-A6D5-463163411A7C}">
      <dgm:prSet/>
      <dgm:spPr/>
      <dgm:t>
        <a:bodyPr/>
        <a:lstStyle/>
        <a:p>
          <a:endParaRPr lang="en-GB"/>
        </a:p>
      </dgm:t>
    </dgm:pt>
    <dgm:pt modelId="{F85D716D-72EF-43A4-B07A-1F229ADD8659}" type="sibTrans" cxnId="{1B1A3845-F2C9-4F73-A6D5-463163411A7C}">
      <dgm:prSet/>
      <dgm:spPr/>
      <dgm:t>
        <a:bodyPr/>
        <a:lstStyle/>
        <a:p>
          <a:endParaRPr lang="en-GB"/>
        </a:p>
      </dgm:t>
    </dgm:pt>
    <dgm:pt modelId="{E591E73E-C159-4BD5-8DF2-D5185DA47FA0}">
      <dgm:prSet phldrT="[Texto]"/>
      <dgm:spPr/>
      <dgm:t>
        <a:bodyPr/>
        <a:lstStyle/>
        <a:p>
          <a:r>
            <a:rPr lang="en-GB" dirty="0"/>
            <a:t>Application </a:t>
          </a:r>
        </a:p>
      </dgm:t>
    </dgm:pt>
    <dgm:pt modelId="{4600C17B-E704-4A2B-88C8-16E7002A8D86}" type="parTrans" cxnId="{2EF5EBE5-54E3-4F13-97A4-D2A655DC384D}">
      <dgm:prSet/>
      <dgm:spPr/>
      <dgm:t>
        <a:bodyPr/>
        <a:lstStyle/>
        <a:p>
          <a:endParaRPr lang="en-GB"/>
        </a:p>
      </dgm:t>
    </dgm:pt>
    <dgm:pt modelId="{3982ED4A-E3BB-4F49-BC02-92D5F91DF9C8}" type="sibTrans" cxnId="{2EF5EBE5-54E3-4F13-97A4-D2A655DC384D}">
      <dgm:prSet/>
      <dgm:spPr/>
      <dgm:t>
        <a:bodyPr/>
        <a:lstStyle/>
        <a:p>
          <a:endParaRPr lang="en-GB"/>
        </a:p>
      </dgm:t>
    </dgm:pt>
    <dgm:pt modelId="{2904C202-65AD-49BD-BC7C-4AE30059B8F2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704E7D91-4145-4E8A-8690-4B015B29AEC5}" type="parTrans" cxnId="{B39052AB-5C65-47F1-9FB8-6E70E9370E2A}">
      <dgm:prSet/>
      <dgm:spPr/>
      <dgm:t>
        <a:bodyPr/>
        <a:lstStyle/>
        <a:p>
          <a:endParaRPr lang="en-GB"/>
        </a:p>
      </dgm:t>
    </dgm:pt>
    <dgm:pt modelId="{A5F44306-C65B-4FD2-9D1E-782F32C25ED4}" type="sibTrans" cxnId="{B39052AB-5C65-47F1-9FB8-6E70E9370E2A}">
      <dgm:prSet/>
      <dgm:spPr/>
      <dgm:t>
        <a:bodyPr/>
        <a:lstStyle/>
        <a:p>
          <a:endParaRPr lang="en-GB"/>
        </a:p>
      </dgm:t>
    </dgm:pt>
    <dgm:pt modelId="{F35661B6-8D05-4854-BC44-46B534D1F01A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2633AEA8-48CC-4D37-A96C-8DBC517D4808}" type="parTrans" cxnId="{FFE61937-371C-41BC-882A-A1C7B6B3F613}">
      <dgm:prSet/>
      <dgm:spPr/>
      <dgm:t>
        <a:bodyPr/>
        <a:lstStyle/>
        <a:p>
          <a:endParaRPr lang="en-GB"/>
        </a:p>
      </dgm:t>
    </dgm:pt>
    <dgm:pt modelId="{473EE6B7-1B26-4476-9C87-6C5ED224EFED}" type="sibTrans" cxnId="{FFE61937-371C-41BC-882A-A1C7B6B3F613}">
      <dgm:prSet/>
      <dgm:spPr/>
      <dgm:t>
        <a:bodyPr/>
        <a:lstStyle/>
        <a:p>
          <a:endParaRPr lang="en-GB"/>
        </a:p>
      </dgm:t>
    </dgm:pt>
    <dgm:pt modelId="{3AA31899-50DB-4E46-94B3-53ED1AA57BAC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Economic Dispatch</a:t>
          </a:r>
        </a:p>
      </dgm:t>
    </dgm:pt>
    <dgm:pt modelId="{9E57DC85-0144-49A1-9523-7F5246206A66}" type="parTrans" cxnId="{43C7D6CD-2695-4569-96A6-703CE874DB77}">
      <dgm:prSet/>
      <dgm:spPr/>
    </dgm:pt>
    <dgm:pt modelId="{B357DBAE-08E0-4E0E-817F-515E0028CB43}" type="sibTrans" cxnId="{43C7D6CD-2695-4569-96A6-703CE874DB77}">
      <dgm:prSet/>
      <dgm:spPr/>
    </dgm:pt>
    <dgm:pt modelId="{780E2289-D9B0-4278-9911-4E8D4546310E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Expansion planning problem with continuous variables</a:t>
          </a:r>
        </a:p>
      </dgm:t>
    </dgm:pt>
    <dgm:pt modelId="{ECA8FD94-E812-4B2B-BA7C-2D02EA9B1D28}" type="parTrans" cxnId="{D24F638C-688B-4BDD-99AD-CCE2796D2523}">
      <dgm:prSet/>
      <dgm:spPr/>
    </dgm:pt>
    <dgm:pt modelId="{6BAE011E-2417-4679-8941-002D9EF4D907}" type="sibTrans" cxnId="{D24F638C-688B-4BDD-99AD-CCE2796D2523}">
      <dgm:prSet/>
      <dgm:spPr/>
    </dgm:pt>
    <dgm:pt modelId="{7DEDC090-DA9C-4871-944F-7F9FDF718A3D}" type="pres">
      <dgm:prSet presAssocID="{A9738C01-5C2D-4EC2-8C2F-F689B6FFF93E}" presName="Name0" presStyleCnt="0">
        <dgm:presLayoutVars>
          <dgm:dir/>
          <dgm:animLvl val="lvl"/>
          <dgm:resizeHandles val="exact"/>
        </dgm:presLayoutVars>
      </dgm:prSet>
      <dgm:spPr/>
    </dgm:pt>
    <dgm:pt modelId="{D3949332-44DA-4BBB-BE63-2D33B6A38E7E}" type="pres">
      <dgm:prSet presAssocID="{DFD2EF26-2B25-47AD-8D3D-6810756480E1}" presName="composite" presStyleCnt="0"/>
      <dgm:spPr/>
    </dgm:pt>
    <dgm:pt modelId="{54EDE87D-D03A-4E63-982C-47B943695513}" type="pres">
      <dgm:prSet presAssocID="{DFD2EF26-2B25-47AD-8D3D-6810756480E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4ACCD78D-7975-41DA-8642-4206E451B334}" type="pres">
      <dgm:prSet presAssocID="{DFD2EF26-2B25-47AD-8D3D-6810756480E1}" presName="desTx" presStyleLbl="alignAccFollowNode1" presStyleIdx="0" presStyleCnt="4">
        <dgm:presLayoutVars>
          <dgm:bulletEnabled val="1"/>
        </dgm:presLayoutVars>
      </dgm:prSet>
      <dgm:spPr/>
    </dgm:pt>
    <dgm:pt modelId="{1012D0B7-989E-4A2B-9B12-5CB319D63DB7}" type="pres">
      <dgm:prSet presAssocID="{B82D01E5-9AA7-44C3-84D2-D718089EC74C}" presName="space" presStyleCnt="0"/>
      <dgm:spPr/>
    </dgm:pt>
    <dgm:pt modelId="{A39776D2-C15A-4BB1-853F-C8D79F81384B}" type="pres">
      <dgm:prSet presAssocID="{C8C2DEC5-C56A-4E80-BA4E-D35E6A0F5D88}" presName="composite" presStyleCnt="0"/>
      <dgm:spPr/>
    </dgm:pt>
    <dgm:pt modelId="{E0E1F6EE-1FB9-481C-9BDA-4C0834F6A01E}" type="pres">
      <dgm:prSet presAssocID="{C8C2DEC5-C56A-4E80-BA4E-D35E6A0F5D88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72FC68B-2F98-483E-BD27-003A76F32BA6}" type="pres">
      <dgm:prSet presAssocID="{C8C2DEC5-C56A-4E80-BA4E-D35E6A0F5D88}" presName="desTx" presStyleLbl="alignAccFollowNode1" presStyleIdx="1" presStyleCnt="4">
        <dgm:presLayoutVars>
          <dgm:bulletEnabled val="1"/>
        </dgm:presLayoutVars>
      </dgm:prSet>
      <dgm:spPr/>
    </dgm:pt>
    <dgm:pt modelId="{D207FDA4-CEAB-4B39-ACB8-5F786D1EEF49}" type="pres">
      <dgm:prSet presAssocID="{63537AA9-6000-4954-8320-1BDB7B3B9B5C}" presName="space" presStyleCnt="0"/>
      <dgm:spPr/>
    </dgm:pt>
    <dgm:pt modelId="{A783476C-82B1-4374-B63F-F2751BF8182C}" type="pres">
      <dgm:prSet presAssocID="{C3A7A109-942D-4BE5-8442-C311EDE009D6}" presName="composite" presStyleCnt="0"/>
      <dgm:spPr/>
    </dgm:pt>
    <dgm:pt modelId="{CB8D430E-38CB-448C-B37A-1FABFDE02CF7}" type="pres">
      <dgm:prSet presAssocID="{C3A7A109-942D-4BE5-8442-C311EDE009D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E33F985-0B02-4324-BFF8-F0149DFD87AE}" type="pres">
      <dgm:prSet presAssocID="{C3A7A109-942D-4BE5-8442-C311EDE009D6}" presName="desTx" presStyleLbl="alignAccFollowNode1" presStyleIdx="2" presStyleCnt="4" custLinFactNeighborX="-764">
        <dgm:presLayoutVars>
          <dgm:bulletEnabled val="1"/>
        </dgm:presLayoutVars>
      </dgm:prSet>
      <dgm:spPr/>
    </dgm:pt>
    <dgm:pt modelId="{DB45AB15-CB65-4E0A-BF9B-A9BE93D0AC6B}" type="pres">
      <dgm:prSet presAssocID="{9A054BF5-6989-4065-BD91-40A9B67981A1}" presName="space" presStyleCnt="0"/>
      <dgm:spPr/>
    </dgm:pt>
    <dgm:pt modelId="{C3903EE3-F1E7-494E-B351-F22F1BF7D7A4}" type="pres">
      <dgm:prSet presAssocID="{E591E73E-C159-4BD5-8DF2-D5185DA47FA0}" presName="composite" presStyleCnt="0"/>
      <dgm:spPr/>
    </dgm:pt>
    <dgm:pt modelId="{7725F951-B2E3-45C6-8AB0-CF394196FD8B}" type="pres">
      <dgm:prSet presAssocID="{E591E73E-C159-4BD5-8DF2-D5185DA47FA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DFD08D9-2940-4B5D-840E-31C7D40C6912}" type="pres">
      <dgm:prSet presAssocID="{E591E73E-C159-4BD5-8DF2-D5185DA47FA0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FAD5201-4EC1-4BD2-9C31-CB10A83FC095}" srcId="{A9738C01-5C2D-4EC2-8C2F-F689B6FFF93E}" destId="{C3A7A109-942D-4BE5-8442-C311EDE009D6}" srcOrd="2" destOrd="0" parTransId="{2E37E5B1-74B1-4CFC-8E90-E339FD9C85C8}" sibTransId="{9A054BF5-6989-4065-BD91-40A9B67981A1}"/>
    <dgm:cxn modelId="{636D7B12-DD48-4305-BE4E-1DE86A5CF235}" type="presOf" srcId="{3AA31899-50DB-4E46-94B3-53ED1AA57BAC}" destId="{DDFD08D9-2940-4B5D-840E-31C7D40C6912}" srcOrd="0" destOrd="0" presId="urn:microsoft.com/office/officeart/2005/8/layout/hList1"/>
    <dgm:cxn modelId="{DF58DE1F-77A0-44E8-AA74-4670B83EC329}" type="presOf" srcId="{C8C2DEC5-C56A-4E80-BA4E-D35E6A0F5D88}" destId="{E0E1F6EE-1FB9-481C-9BDA-4C0834F6A01E}" srcOrd="0" destOrd="0" presId="urn:microsoft.com/office/officeart/2005/8/layout/hList1"/>
    <dgm:cxn modelId="{E1539130-4213-4EDB-8A17-36359E016A6E}" type="presOf" srcId="{2020EC7B-6320-43FD-8E25-61ECBB0A0339}" destId="{1E33F985-0B02-4324-BFF8-F0149DFD87AE}" srcOrd="0" destOrd="0" presId="urn:microsoft.com/office/officeart/2005/8/layout/hList1"/>
    <dgm:cxn modelId="{FFE61937-371C-41BC-882A-A1C7B6B3F613}" srcId="{C8C2DEC5-C56A-4E80-BA4E-D35E6A0F5D88}" destId="{F35661B6-8D05-4854-BC44-46B534D1F01A}" srcOrd="0" destOrd="0" parTransId="{2633AEA8-48CC-4D37-A96C-8DBC517D4808}" sibTransId="{473EE6B7-1B26-4476-9C87-6C5ED224EFED}"/>
    <dgm:cxn modelId="{9E89B041-8D20-48E4-BBC3-AFFABA8CAD16}" type="presOf" srcId="{780E2289-D9B0-4278-9911-4E8D4546310E}" destId="{DDFD08D9-2940-4B5D-840E-31C7D40C6912}" srcOrd="0" destOrd="1" presId="urn:microsoft.com/office/officeart/2005/8/layout/hList1"/>
    <dgm:cxn modelId="{1B1A3845-F2C9-4F73-A6D5-463163411A7C}" srcId="{C3A7A109-942D-4BE5-8442-C311EDE009D6}" destId="{8766D1AB-7DAE-4EE6-910E-A5B0E47B3DED}" srcOrd="1" destOrd="0" parTransId="{655DFEED-1E05-4B37-9AC6-2FD6D630CCCB}" sibTransId="{F85D716D-72EF-43A4-B07A-1F229ADD8659}"/>
    <dgm:cxn modelId="{04B08B48-A2EF-455B-989F-70CB47D6466B}" type="presOf" srcId="{8766D1AB-7DAE-4EE6-910E-A5B0E47B3DED}" destId="{1E33F985-0B02-4324-BFF8-F0149DFD87AE}" srcOrd="0" destOrd="1" presId="urn:microsoft.com/office/officeart/2005/8/layout/hList1"/>
    <dgm:cxn modelId="{92E8B74B-EEC1-4EAD-90B3-105EB3C97AFF}" type="presOf" srcId="{C3A7A109-942D-4BE5-8442-C311EDE009D6}" destId="{CB8D430E-38CB-448C-B37A-1FABFDE02CF7}" srcOrd="0" destOrd="0" presId="urn:microsoft.com/office/officeart/2005/8/layout/hList1"/>
    <dgm:cxn modelId="{75C7716E-4EFF-4EF6-B2B2-AD661461CC08}" type="presOf" srcId="{AF3539A8-ACE0-4180-BB97-F40DA1651D3F}" destId="{4ACCD78D-7975-41DA-8642-4206E451B334}" srcOrd="0" destOrd="0" presId="urn:microsoft.com/office/officeart/2005/8/layout/hList1"/>
    <dgm:cxn modelId="{0974294F-0ADA-4474-9CA7-D9E0E5F83CC8}" type="presOf" srcId="{DFD2EF26-2B25-47AD-8D3D-6810756480E1}" destId="{54EDE87D-D03A-4E63-982C-47B943695513}" srcOrd="0" destOrd="0" presId="urn:microsoft.com/office/officeart/2005/8/layout/hList1"/>
    <dgm:cxn modelId="{9C007D72-03C6-406B-AB4B-0EB7DE1E0149}" srcId="{DFD2EF26-2B25-47AD-8D3D-6810756480E1}" destId="{AF3539A8-ACE0-4180-BB97-F40DA1651D3F}" srcOrd="0" destOrd="0" parTransId="{83B83F36-943E-4DCE-B5F3-15C3A2747A70}" sibTransId="{203001E5-CEF0-4891-9073-8C31C0B937ED}"/>
    <dgm:cxn modelId="{7F5E447D-A33C-4502-99CE-DFEFA299E196}" srcId="{C3A7A109-942D-4BE5-8442-C311EDE009D6}" destId="{2020EC7B-6320-43FD-8E25-61ECBB0A0339}" srcOrd="0" destOrd="0" parTransId="{46144BF3-6AD3-48E6-8222-C54FC4D370BD}" sibTransId="{D016EA39-FB84-4F64-B1F6-03CF8EC992D7}"/>
    <dgm:cxn modelId="{608BAB88-AD8D-4DB7-A794-A2A2AEAB7E13}" type="presOf" srcId="{E591E73E-C159-4BD5-8DF2-D5185DA47FA0}" destId="{7725F951-B2E3-45C6-8AB0-CF394196FD8B}" srcOrd="0" destOrd="0" presId="urn:microsoft.com/office/officeart/2005/8/layout/hList1"/>
    <dgm:cxn modelId="{D24F638C-688B-4BDD-99AD-CCE2796D2523}" srcId="{E591E73E-C159-4BD5-8DF2-D5185DA47FA0}" destId="{780E2289-D9B0-4278-9911-4E8D4546310E}" srcOrd="1" destOrd="0" parTransId="{ECA8FD94-E812-4B2B-BA7C-2D02EA9B1D28}" sibTransId="{6BAE011E-2417-4679-8941-002D9EF4D907}"/>
    <dgm:cxn modelId="{B39052AB-5C65-47F1-9FB8-6E70E9370E2A}" srcId="{DFD2EF26-2B25-47AD-8D3D-6810756480E1}" destId="{2904C202-65AD-49BD-BC7C-4AE30059B8F2}" srcOrd="1" destOrd="0" parTransId="{704E7D91-4145-4E8A-8690-4B015B29AEC5}" sibTransId="{A5F44306-C65B-4FD2-9D1E-782F32C25ED4}"/>
    <dgm:cxn modelId="{F81ACFBB-6D63-4DF1-97B6-D140EB7C8D38}" type="presOf" srcId="{F35661B6-8D05-4854-BC44-46B534D1F01A}" destId="{A72FC68B-2F98-483E-BD27-003A76F32BA6}" srcOrd="0" destOrd="0" presId="urn:microsoft.com/office/officeart/2005/8/layout/hList1"/>
    <dgm:cxn modelId="{43C7D6CD-2695-4569-96A6-703CE874DB77}" srcId="{E591E73E-C159-4BD5-8DF2-D5185DA47FA0}" destId="{3AA31899-50DB-4E46-94B3-53ED1AA57BAC}" srcOrd="0" destOrd="0" parTransId="{9E57DC85-0144-49A1-9523-7F5246206A66}" sibTransId="{B357DBAE-08E0-4E0E-817F-515E0028CB43}"/>
    <dgm:cxn modelId="{C0A55CD0-47F8-4A72-B4F4-0F848536EDEF}" srcId="{A9738C01-5C2D-4EC2-8C2F-F689B6FFF93E}" destId="{C8C2DEC5-C56A-4E80-BA4E-D35E6A0F5D88}" srcOrd="1" destOrd="0" parTransId="{8A3E93C5-85FE-42C2-AF38-32B44694EB8F}" sibTransId="{63537AA9-6000-4954-8320-1BDB7B3B9B5C}"/>
    <dgm:cxn modelId="{FC0BF4D6-0B5F-406A-8C5C-1324CCE8CB2D}" srcId="{A9738C01-5C2D-4EC2-8C2F-F689B6FFF93E}" destId="{DFD2EF26-2B25-47AD-8D3D-6810756480E1}" srcOrd="0" destOrd="0" parTransId="{CE9EEE2B-0ABE-4CCF-BBD9-F0D3AB0AE81D}" sibTransId="{B82D01E5-9AA7-44C3-84D2-D718089EC74C}"/>
    <dgm:cxn modelId="{060339D7-7B8B-4EF1-B385-3C867FE2CE17}" type="presOf" srcId="{A9738C01-5C2D-4EC2-8C2F-F689B6FFF93E}" destId="{7DEDC090-DA9C-4871-944F-7F9FDF718A3D}" srcOrd="0" destOrd="0" presId="urn:microsoft.com/office/officeart/2005/8/layout/hList1"/>
    <dgm:cxn modelId="{936576D8-CAAE-4E4C-B255-1FD2BC55BEB3}" type="presOf" srcId="{2904C202-65AD-49BD-BC7C-4AE30059B8F2}" destId="{4ACCD78D-7975-41DA-8642-4206E451B334}" srcOrd="0" destOrd="1" presId="urn:microsoft.com/office/officeart/2005/8/layout/hList1"/>
    <dgm:cxn modelId="{2EF5EBE5-54E3-4F13-97A4-D2A655DC384D}" srcId="{A9738C01-5C2D-4EC2-8C2F-F689B6FFF93E}" destId="{E591E73E-C159-4BD5-8DF2-D5185DA47FA0}" srcOrd="3" destOrd="0" parTransId="{4600C17B-E704-4A2B-88C8-16E7002A8D86}" sibTransId="{3982ED4A-E3BB-4F49-BC02-92D5F91DF9C8}"/>
    <dgm:cxn modelId="{493E0F9E-944B-4B14-B8E1-5374A34A11DC}" type="presParOf" srcId="{7DEDC090-DA9C-4871-944F-7F9FDF718A3D}" destId="{D3949332-44DA-4BBB-BE63-2D33B6A38E7E}" srcOrd="0" destOrd="0" presId="urn:microsoft.com/office/officeart/2005/8/layout/hList1"/>
    <dgm:cxn modelId="{7E786ACF-62D6-4246-9D13-202B3917C3B2}" type="presParOf" srcId="{D3949332-44DA-4BBB-BE63-2D33B6A38E7E}" destId="{54EDE87D-D03A-4E63-982C-47B943695513}" srcOrd="0" destOrd="0" presId="urn:microsoft.com/office/officeart/2005/8/layout/hList1"/>
    <dgm:cxn modelId="{D56A40C9-95A7-4FE6-A8C7-95DEF73C399C}" type="presParOf" srcId="{D3949332-44DA-4BBB-BE63-2D33B6A38E7E}" destId="{4ACCD78D-7975-41DA-8642-4206E451B334}" srcOrd="1" destOrd="0" presId="urn:microsoft.com/office/officeart/2005/8/layout/hList1"/>
    <dgm:cxn modelId="{7B99F4F7-C826-4249-9C97-34A0CBCDFB0F}" type="presParOf" srcId="{7DEDC090-DA9C-4871-944F-7F9FDF718A3D}" destId="{1012D0B7-989E-4A2B-9B12-5CB319D63DB7}" srcOrd="1" destOrd="0" presId="urn:microsoft.com/office/officeart/2005/8/layout/hList1"/>
    <dgm:cxn modelId="{D1735908-2625-4F6B-99DE-EFB652898BF8}" type="presParOf" srcId="{7DEDC090-DA9C-4871-944F-7F9FDF718A3D}" destId="{A39776D2-C15A-4BB1-853F-C8D79F81384B}" srcOrd="2" destOrd="0" presId="urn:microsoft.com/office/officeart/2005/8/layout/hList1"/>
    <dgm:cxn modelId="{57F0666B-4D9C-4C01-A717-183653D708AC}" type="presParOf" srcId="{A39776D2-C15A-4BB1-853F-C8D79F81384B}" destId="{E0E1F6EE-1FB9-481C-9BDA-4C0834F6A01E}" srcOrd="0" destOrd="0" presId="urn:microsoft.com/office/officeart/2005/8/layout/hList1"/>
    <dgm:cxn modelId="{EDC60630-35E4-48E4-96C7-F02571975F39}" type="presParOf" srcId="{A39776D2-C15A-4BB1-853F-C8D79F81384B}" destId="{A72FC68B-2F98-483E-BD27-003A76F32BA6}" srcOrd="1" destOrd="0" presId="urn:microsoft.com/office/officeart/2005/8/layout/hList1"/>
    <dgm:cxn modelId="{D8A74BB3-7113-42F4-BDE1-0C92DF5E4882}" type="presParOf" srcId="{7DEDC090-DA9C-4871-944F-7F9FDF718A3D}" destId="{D207FDA4-CEAB-4B39-ACB8-5F786D1EEF49}" srcOrd="3" destOrd="0" presId="urn:microsoft.com/office/officeart/2005/8/layout/hList1"/>
    <dgm:cxn modelId="{93CBF013-1A35-4547-8080-F974AC6AE216}" type="presParOf" srcId="{7DEDC090-DA9C-4871-944F-7F9FDF718A3D}" destId="{A783476C-82B1-4374-B63F-F2751BF8182C}" srcOrd="4" destOrd="0" presId="urn:microsoft.com/office/officeart/2005/8/layout/hList1"/>
    <dgm:cxn modelId="{B0C1FCA4-4CDE-472E-B3AE-61AF2B12A58E}" type="presParOf" srcId="{A783476C-82B1-4374-B63F-F2751BF8182C}" destId="{CB8D430E-38CB-448C-B37A-1FABFDE02CF7}" srcOrd="0" destOrd="0" presId="urn:microsoft.com/office/officeart/2005/8/layout/hList1"/>
    <dgm:cxn modelId="{D790117B-49C2-4D6D-8555-2A0D77867590}" type="presParOf" srcId="{A783476C-82B1-4374-B63F-F2751BF8182C}" destId="{1E33F985-0B02-4324-BFF8-F0149DFD87AE}" srcOrd="1" destOrd="0" presId="urn:microsoft.com/office/officeart/2005/8/layout/hList1"/>
    <dgm:cxn modelId="{140EC9DE-7218-48B8-958A-4197D551C83E}" type="presParOf" srcId="{7DEDC090-DA9C-4871-944F-7F9FDF718A3D}" destId="{DB45AB15-CB65-4E0A-BF9B-A9BE93D0AC6B}" srcOrd="5" destOrd="0" presId="urn:microsoft.com/office/officeart/2005/8/layout/hList1"/>
    <dgm:cxn modelId="{268CDD33-6044-421D-85A2-2DCFBE7757AC}" type="presParOf" srcId="{7DEDC090-DA9C-4871-944F-7F9FDF718A3D}" destId="{C3903EE3-F1E7-494E-B351-F22F1BF7D7A4}" srcOrd="6" destOrd="0" presId="urn:microsoft.com/office/officeart/2005/8/layout/hList1"/>
    <dgm:cxn modelId="{B131AC22-2915-4091-BBDC-A143A894826E}" type="presParOf" srcId="{C3903EE3-F1E7-494E-B351-F22F1BF7D7A4}" destId="{7725F951-B2E3-45C6-8AB0-CF394196FD8B}" srcOrd="0" destOrd="0" presId="urn:microsoft.com/office/officeart/2005/8/layout/hList1"/>
    <dgm:cxn modelId="{0BCC419A-224B-4BD8-8153-8164F3930ED3}" type="presParOf" srcId="{C3903EE3-F1E7-494E-B351-F22F1BF7D7A4}" destId="{DDFD08D9-2940-4B5D-840E-31C7D40C691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747226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020708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747226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020708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747226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020708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747226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020708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747226"/>
        <a:ext cx="1268442" cy="7425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1009184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282666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1009184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282666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1009184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282666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1009184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282666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1009184"/>
        <a:ext cx="1268442" cy="7425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DE87D-D03A-4E63-982C-47B943695513}">
      <dsp:nvSpPr>
        <dsp:cNvPr id="0" name=""/>
        <dsp:cNvSpPr/>
      </dsp:nvSpPr>
      <dsp:spPr>
        <a:xfrm>
          <a:off x="4283" y="458117"/>
          <a:ext cx="2575524" cy="720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Motivation</a:t>
          </a:r>
        </a:p>
      </dsp:txBody>
      <dsp:txXfrm>
        <a:off x="4283" y="458117"/>
        <a:ext cx="2575524" cy="720000"/>
      </dsp:txXfrm>
    </dsp:sp>
    <dsp:sp modelId="{4ACCD78D-7975-41DA-8642-4206E451B334}">
      <dsp:nvSpPr>
        <dsp:cNvPr id="0" name=""/>
        <dsp:cNvSpPr/>
      </dsp:nvSpPr>
      <dsp:spPr>
        <a:xfrm>
          <a:off x="4283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Traditional solvers are slow - </a:t>
          </a:r>
          <a:r>
            <a:rPr lang="en-GB" sz="2500" b="1" kern="1200" dirty="0"/>
            <a:t>fast approximate</a:t>
          </a:r>
          <a:r>
            <a:rPr lang="en-GB" sz="2500" kern="1200" dirty="0"/>
            <a:t> solvers needed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4283" y="1178117"/>
        <a:ext cx="2575524" cy="2882250"/>
      </dsp:txXfrm>
    </dsp:sp>
    <dsp:sp modelId="{E0E1F6EE-1FB9-481C-9BDA-4C0834F6A01E}">
      <dsp:nvSpPr>
        <dsp:cNvPr id="0" name=""/>
        <dsp:cNvSpPr/>
      </dsp:nvSpPr>
      <dsp:spPr>
        <a:xfrm>
          <a:off x="2940381" y="458117"/>
          <a:ext cx="2575524" cy="72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Method</a:t>
          </a:r>
        </a:p>
      </dsp:txBody>
      <dsp:txXfrm>
        <a:off x="2940381" y="458117"/>
        <a:ext cx="2575524" cy="720000"/>
      </dsp:txXfrm>
    </dsp:sp>
    <dsp:sp modelId="{A72FC68B-2F98-483E-BD27-003A76F32BA6}">
      <dsp:nvSpPr>
        <dsp:cNvPr id="0" name=""/>
        <dsp:cNvSpPr/>
      </dsp:nvSpPr>
      <dsp:spPr>
        <a:xfrm>
          <a:off x="2940381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2940381" y="1178117"/>
        <a:ext cx="2575524" cy="2882250"/>
      </dsp:txXfrm>
    </dsp:sp>
    <dsp:sp modelId="{CB8D430E-38CB-448C-B37A-1FABFDE02CF7}">
      <dsp:nvSpPr>
        <dsp:cNvPr id="0" name=""/>
        <dsp:cNvSpPr/>
      </dsp:nvSpPr>
      <dsp:spPr>
        <a:xfrm>
          <a:off x="5876479" y="458117"/>
          <a:ext cx="2575524" cy="720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Experiments</a:t>
          </a:r>
        </a:p>
      </dsp:txBody>
      <dsp:txXfrm>
        <a:off x="5876479" y="458117"/>
        <a:ext cx="2575524" cy="720000"/>
      </dsp:txXfrm>
    </dsp:sp>
    <dsp:sp modelId="{1E33F985-0B02-4324-BFF8-F0149DFD87AE}">
      <dsp:nvSpPr>
        <dsp:cNvPr id="0" name=""/>
        <dsp:cNvSpPr/>
      </dsp:nvSpPr>
      <dsp:spPr>
        <a:xfrm>
          <a:off x="5856802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5856802" y="1178117"/>
        <a:ext cx="2575524" cy="2882250"/>
      </dsp:txXfrm>
    </dsp:sp>
    <dsp:sp modelId="{7725F951-B2E3-45C6-8AB0-CF394196FD8B}">
      <dsp:nvSpPr>
        <dsp:cNvPr id="0" name=""/>
        <dsp:cNvSpPr/>
      </dsp:nvSpPr>
      <dsp:spPr>
        <a:xfrm>
          <a:off x="8812577" y="458117"/>
          <a:ext cx="2575524" cy="720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Application </a:t>
          </a:r>
        </a:p>
      </dsp:txBody>
      <dsp:txXfrm>
        <a:off x="8812577" y="458117"/>
        <a:ext cx="2575524" cy="720000"/>
      </dsp:txXfrm>
    </dsp:sp>
    <dsp:sp modelId="{DDFD08D9-2940-4B5D-840E-31C7D40C6912}">
      <dsp:nvSpPr>
        <dsp:cNvPr id="0" name=""/>
        <dsp:cNvSpPr/>
      </dsp:nvSpPr>
      <dsp:spPr>
        <a:xfrm>
          <a:off x="8812577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Economic Dispatch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Expansion planning problem with continuous variables</a:t>
          </a:r>
        </a:p>
      </dsp:txBody>
      <dsp:txXfrm>
        <a:off x="8812577" y="1178117"/>
        <a:ext cx="2575524" cy="2882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5D16A-311D-4224-9C20-0F0294DEACB9}" type="datetimeFigureOut">
              <a:rPr lang="es-ES" smtClean="0"/>
              <a:t>01/05/2023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9BF0B-4D03-4199-9B67-787B1E171A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9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77288-93B6-4884-A437-6A3E4FD52DC1}" type="datetimeFigureOut">
              <a:rPr lang="es-ES" smtClean="0"/>
              <a:t>01/05/2023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A46E7-55A5-4ACB-B0F8-EE5A7E4D60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146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Gonzato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Sebastian, Kenneth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Bruninx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Erik Delarue. "Long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term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generation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expansion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scope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298 (2021): 117168.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[2]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Pfenninger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Stefan. "Dealing with multiple decades of hourly wind and PV time series in energy models: A comparison of methods to reduce time resolution and the planning implications of inter-annual variability."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 energy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197 (2017): 1-13.</a:t>
            </a:r>
            <a:endParaRPr lang="en-GB" sz="1200" b="0" i="0" dirty="0">
              <a:solidFill>
                <a:prstClr val="black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b="0" i="0" dirty="0">
                <a:solidFill>
                  <a:prstClr val="black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Hilbers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Adriaan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P., David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Brayshaw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Axel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Gandy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climate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risk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posteriori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334 (2023): 120624.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[4]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Kittel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Martin, Hannes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Hobbie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Constantin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Dierstein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hourly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states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systematic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assessment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relevant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247 (2022): 123458.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[5]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Merrick, James H., John ET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Bistline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Blanford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representation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preprint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arXiv:2105.03707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(2021).</a:t>
            </a:r>
            <a:endParaRPr lang="en-GB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[6]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Yuheng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-Adaptive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Clustering-Based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Low-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Carbon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Transactions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Sustainable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14.1 (2022): 55-64.</a:t>
            </a:r>
          </a:p>
          <a:p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[7]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Mingyang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"Data-driven representative day selection for investment decisions: A cost-oriented approach."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Power Systems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34.4 (2019): 2925-2936.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[8]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Fazlollahi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Samira, et al.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Multi-objectives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multi-period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district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I.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operating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periods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&amp; Chemical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Engineering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65 (2014): 54-66.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6625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3863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603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6245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4047566" y="4839167"/>
            <a:ext cx="7384228" cy="1099054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subtítulo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ctrTitle" idx="4294967295"/>
          </p:nvPr>
        </p:nvSpPr>
        <p:spPr>
          <a:xfrm>
            <a:off x="4047565" y="613187"/>
            <a:ext cx="7384228" cy="3571539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08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510988" y="2232212"/>
            <a:ext cx="11228769" cy="36475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333"/>
              </a:spcAft>
              <a:buFontTx/>
              <a:buNone/>
              <a:defRPr sz="4000"/>
            </a:lvl1pPr>
            <a:lvl2pPr marL="8466" indent="0">
              <a:buFontTx/>
              <a:buNone/>
              <a:defRPr u="sng"/>
            </a:lvl2pPr>
            <a:lvl3pPr marL="8466" indent="0">
              <a:buFontTx/>
              <a:buNone/>
              <a:defRPr sz="2667" b="0">
                <a:latin typeface="+mj-lt"/>
              </a:defRPr>
            </a:lvl3pPr>
            <a:lvl4pPr marL="228594" indent="-228594">
              <a:defRPr sz="2400"/>
            </a:lvl4pPr>
            <a:lvl5pPr marL="237061" indent="0">
              <a:buFontTx/>
              <a:buNone/>
              <a:defRPr sz="2133">
                <a:latin typeface="+mn-lt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745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49446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3317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7431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65A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9399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15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533" b="0" kern="1200">
          <a:solidFill>
            <a:srgbClr val="F6B729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733" kern="1200">
          <a:solidFill>
            <a:schemeClr val="tx1"/>
          </a:solidFill>
          <a:latin typeface="+mj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Research Plan:</a:t>
            </a:r>
            <a:br>
              <a:rPr lang="en-GB" sz="3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he Transmission Expansion Planning Problem under the zero-carbon emission context</a:t>
            </a:r>
            <a:endParaRPr lang="en-GB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texto 6">
            <a:extLst>
              <a:ext uri="{FF2B5EF4-FFF2-40B4-BE49-F238E27FC236}">
                <a16:creationId xmlns:a16="http://schemas.microsoft.com/office/drawing/2014/main" id="{5EF95686-912A-49F9-92B3-D996B99F71BD}"/>
              </a:ext>
            </a:extLst>
          </p:cNvPr>
          <p:cNvSpPr txBox="1">
            <a:spLocks/>
          </p:cNvSpPr>
          <p:nvPr/>
        </p:nvSpPr>
        <p:spPr>
          <a:xfrm>
            <a:off x="2608975" y="4920166"/>
            <a:ext cx="9151223" cy="955480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733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33" dirty="0"/>
              <a:t>Erik F. Alvarez	</a:t>
            </a:r>
          </a:p>
          <a:p>
            <a:r>
              <a:rPr lang="en-GB" sz="2133" dirty="0"/>
              <a:t>Supervisors: </a:t>
            </a:r>
            <a:r>
              <a:rPr lang="en-GB" sz="2133" dirty="0" err="1"/>
              <a:t>Dr.</a:t>
            </a:r>
            <a:r>
              <a:rPr lang="en-GB" sz="2133" dirty="0"/>
              <a:t> Andrés Ramos Galán and </a:t>
            </a:r>
            <a:r>
              <a:rPr lang="en-GB" sz="2133" dirty="0" err="1"/>
              <a:t>Dr.</a:t>
            </a:r>
            <a:r>
              <a:rPr lang="en-GB" sz="2133" dirty="0"/>
              <a:t> Luis Olmos Camacho</a:t>
            </a:r>
          </a:p>
        </p:txBody>
      </p:sp>
    </p:spTree>
    <p:extLst>
      <p:ext uri="{BB962C8B-B14F-4D97-AF65-F5344CB8AC3E}">
        <p14:creationId xmlns:p14="http://schemas.microsoft.com/office/powerpoint/2010/main" val="1063242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300" y="2349312"/>
            <a:ext cx="2907152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Summary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872352" y="3330385"/>
            <a:ext cx="49009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Do we need to </a:t>
            </a:r>
            <a:r>
              <a:rPr lang="en-US" sz="1400" dirty="0"/>
              <a:t>perform the problem size reduction? 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Yes! about 35 times more efficient </a:t>
            </a:r>
            <a:r>
              <a:rPr lang="en-US" sz="1400" dirty="0">
                <a:solidFill>
                  <a:srgbClr val="53565A"/>
                </a:solidFill>
              </a:rPr>
              <a:t>– according to </a:t>
            </a:r>
            <a:r>
              <a:rPr lang="en-US" sz="1400" dirty="0" err="1">
                <a:solidFill>
                  <a:srgbClr val="53565A"/>
                </a:solidFill>
              </a:rPr>
              <a:t>Ploussard</a:t>
            </a:r>
            <a:r>
              <a:rPr lang="en-US" sz="1400" dirty="0">
                <a:solidFill>
                  <a:srgbClr val="53565A"/>
                </a:solidFill>
              </a:rPr>
              <a:t>, Q., et al.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Ex-ante or ex-post?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Ex-post! </a:t>
            </a:r>
            <a:r>
              <a:rPr lang="en-US" sz="1400" dirty="0">
                <a:solidFill>
                  <a:srgbClr val="53565A"/>
                </a:solidFill>
              </a:rPr>
              <a:t>We got </a:t>
            </a:r>
            <a:r>
              <a:rPr lang="en-US" sz="1400" b="1" dirty="0">
                <a:solidFill>
                  <a:srgbClr val="53565A"/>
                </a:solidFill>
              </a:rPr>
              <a:t>rich data </a:t>
            </a:r>
            <a:r>
              <a:rPr lang="en-US" sz="1400" dirty="0">
                <a:solidFill>
                  <a:srgbClr val="53565A"/>
                </a:solidFill>
              </a:rPr>
              <a:t>from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Time consumption of the method?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60 min without considering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53565A"/>
                </a:solidFill>
              </a:rPr>
              <a:t>the execution of the relaxed model and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b="1" dirty="0">
                <a:solidFill>
                  <a:srgbClr val="53565A"/>
                </a:solidFill>
              </a:rPr>
              <a:t>only 24 nodes!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53565A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5B27538-4603-515C-2B66-D19C3606F770}"/>
              </a:ext>
            </a:extLst>
          </p:cNvPr>
          <p:cNvCxnSpPr/>
          <p:nvPr/>
        </p:nvCxnSpPr>
        <p:spPr>
          <a:xfrm>
            <a:off x="6296158" y="1327355"/>
            <a:ext cx="0" cy="490629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01E2BB6B-538A-AD60-8B7E-A944BB4B9966}"/>
              </a:ext>
            </a:extLst>
          </p:cNvPr>
          <p:cNvSpPr txBox="1">
            <a:spLocks/>
          </p:cNvSpPr>
          <p:nvPr/>
        </p:nvSpPr>
        <p:spPr>
          <a:xfrm>
            <a:off x="8173804" y="2349311"/>
            <a:ext cx="2907152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6410633" y="3429000"/>
            <a:ext cx="544706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 a huge amounts of</a:t>
            </a:r>
            <a:r>
              <a:rPr lang="en-GB" b="1" dirty="0"/>
              <a:t> weather data (scenarios or years)</a:t>
            </a:r>
            <a:endParaRPr lang="en-GB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Use of learning algorithms to </a:t>
            </a:r>
            <a:r>
              <a:rPr lang="en-GB" b="1" dirty="0"/>
              <a:t>replace part or all the process</a:t>
            </a:r>
            <a:r>
              <a:rPr lang="en-GB" dirty="0"/>
              <a:t> of the determination of representatives.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Increase </a:t>
            </a:r>
            <a:r>
              <a:rPr lang="en-US" b="1" dirty="0"/>
              <a:t>accuracy and scalability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3717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FD4B84A-1301-5350-23A8-B31D814D5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480318"/>
              </p:ext>
            </p:extLst>
          </p:nvPr>
        </p:nvGraphicFramePr>
        <p:xfrm>
          <a:off x="3044723" y="3035809"/>
          <a:ext cx="8685161" cy="223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913EA1-BC7E-8E35-5B0E-EA4D1D680CF4}"/>
              </a:ext>
            </a:extLst>
          </p:cNvPr>
          <p:cNvSpPr/>
          <p:nvPr/>
        </p:nvSpPr>
        <p:spPr>
          <a:xfrm>
            <a:off x="2939845" y="3290430"/>
            <a:ext cx="3372466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1761923D-D5B4-1BF1-6E59-9BD72D276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399646"/>
              </p:ext>
            </p:extLst>
          </p:nvPr>
        </p:nvGraphicFramePr>
        <p:xfrm>
          <a:off x="3044723" y="939801"/>
          <a:ext cx="8685161" cy="2760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AAD392E-6C82-F06E-9EA9-84DD4263361E}"/>
              </a:ext>
            </a:extLst>
          </p:cNvPr>
          <p:cNvSpPr txBox="1"/>
          <p:nvPr/>
        </p:nvSpPr>
        <p:spPr>
          <a:xfrm>
            <a:off x="3252144" y="4710923"/>
            <a:ext cx="27478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Learning-assisted Optimization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1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Enhancing parts of the Operational State Aggregation Method using Learning Algorithms  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AAA400-FEC4-B99D-4A28-E9915DC07EFE}"/>
              </a:ext>
            </a:extLst>
          </p:cNvPr>
          <p:cNvSpPr txBox="1"/>
          <p:nvPr/>
        </p:nvSpPr>
        <p:spPr>
          <a:xfrm>
            <a:off x="707807" y="3891284"/>
            <a:ext cx="177003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proposal</a:t>
            </a:r>
          </a:p>
          <a:p>
            <a:r>
              <a:rPr lang="en-GB" dirty="0"/>
              <a:t>Potential extension</a:t>
            </a:r>
          </a:p>
          <a:p>
            <a:r>
              <a:rPr lang="en-GB" dirty="0"/>
              <a:t>Greedy ambition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E610A0E-8A01-EC9C-D2E2-EDD5B6CBE505}"/>
              </a:ext>
            </a:extLst>
          </p:cNvPr>
          <p:cNvSpPr/>
          <p:nvPr/>
        </p:nvSpPr>
        <p:spPr>
          <a:xfrm>
            <a:off x="2939845" y="3290431"/>
            <a:ext cx="5201265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589A3DB-9320-0D2D-3A7C-0EB8D950A5EC}"/>
              </a:ext>
            </a:extLst>
          </p:cNvPr>
          <p:cNvSpPr/>
          <p:nvPr/>
        </p:nvSpPr>
        <p:spPr>
          <a:xfrm>
            <a:off x="10343534" y="3290431"/>
            <a:ext cx="1465009" cy="1917291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805390" y="5759146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  <a:endParaRPr lang="en-GB" sz="1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78354FE-875E-EF9E-765A-DBBB89FE2155}"/>
              </a:ext>
            </a:extLst>
          </p:cNvPr>
          <p:cNvCxnSpPr/>
          <p:nvPr/>
        </p:nvCxnSpPr>
        <p:spPr>
          <a:xfrm>
            <a:off x="147484" y="4041057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4DAA7E-80E7-4B48-6057-DBEF97F9B0FE}"/>
              </a:ext>
            </a:extLst>
          </p:cNvPr>
          <p:cNvCxnSpPr/>
          <p:nvPr/>
        </p:nvCxnSpPr>
        <p:spPr>
          <a:xfrm>
            <a:off x="147484" y="4249074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58F4D40-D03B-1115-0A76-D3947C2F7F95}"/>
              </a:ext>
            </a:extLst>
          </p:cNvPr>
          <p:cNvCxnSpPr/>
          <p:nvPr/>
        </p:nvCxnSpPr>
        <p:spPr>
          <a:xfrm>
            <a:off x="147484" y="4435888"/>
            <a:ext cx="530942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030444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8855668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Learning-assisted optimization approaches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251587" y="6293452"/>
            <a:ext cx="969460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 err="1"/>
              <a:t>Ruan</a:t>
            </a:r>
            <a:r>
              <a:rPr lang="en-GB" sz="1050" dirty="0"/>
              <a:t>, </a:t>
            </a:r>
            <a:r>
              <a:rPr lang="en-GB" sz="1050" dirty="0" err="1"/>
              <a:t>Guangchun</a:t>
            </a:r>
            <a:r>
              <a:rPr lang="en-GB" sz="1050" dirty="0"/>
              <a:t>, et al. "Review of learning-assisted power system optimization." CSEE Journal of Power and Energy Systems 7.2 (2020): 221-231.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78362F2-0C0D-D902-62CF-5FC21B83A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16" y="1680727"/>
            <a:ext cx="7858786" cy="45366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6AF7377-B143-1DCF-970F-10749266FB97}"/>
              </a:ext>
            </a:extLst>
          </p:cNvPr>
          <p:cNvSpPr txBox="1"/>
          <p:nvPr/>
        </p:nvSpPr>
        <p:spPr>
          <a:xfrm>
            <a:off x="8016102" y="869772"/>
            <a:ext cx="3930092" cy="5347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Boundary Parameter Improvement (estimation of parameters in openTEPES):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Improve the </a:t>
            </a:r>
            <a:r>
              <a:rPr lang="en-US" sz="1200" b="1" dirty="0">
                <a:solidFill>
                  <a:srgbClr val="FF0000"/>
                </a:solidFill>
              </a:rPr>
              <a:t>estimation</a:t>
            </a:r>
            <a:r>
              <a:rPr lang="en-US" sz="1200" dirty="0"/>
              <a:t> of these parameters to get a </a:t>
            </a:r>
            <a:r>
              <a:rPr lang="en-US" sz="1200" b="1" dirty="0"/>
              <a:t>more accurate feasible regions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Deep learning approach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Multivariate clustering technique + recurrent neural network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Option Selection (initial values of variables in openTEPES):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Boost the optimization performance </a:t>
            </a:r>
            <a:r>
              <a:rPr lang="en-US" sz="1200" dirty="0"/>
              <a:t>by selecting better options (</a:t>
            </a:r>
            <a:r>
              <a:rPr lang="en-US" sz="1200" b="1" dirty="0">
                <a:solidFill>
                  <a:srgbClr val="FF0000"/>
                </a:solidFill>
              </a:rPr>
              <a:t>estimation</a:t>
            </a:r>
            <a:r>
              <a:rPr lang="en-US" sz="1200" dirty="0"/>
              <a:t>) (e.g., initial values, on/off status)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Neural Networks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Surrogate Model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b="1" dirty="0"/>
              <a:t>Replace optimization or control models</a:t>
            </a:r>
            <a:r>
              <a:rPr lang="en-US" sz="1200" dirty="0"/>
              <a:t> 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Reinforcement learning</a:t>
            </a:r>
          </a:p>
          <a:p>
            <a:pPr marL="1371600" lvl="3" indent="-342900">
              <a:buFont typeface="Arial" panose="020B0604020202020204" pitchFamily="34" charset="0"/>
              <a:buChar char="•"/>
            </a:pPr>
            <a:r>
              <a:rPr lang="en-US" sz="1100" dirty="0"/>
              <a:t>Markov decisions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Deep reinforcement learning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Hybrid Model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b="1" dirty="0"/>
              <a:t>Combine machine learning approaches and optimization model</a:t>
            </a:r>
            <a:r>
              <a:rPr lang="en-US" sz="1200" dirty="0"/>
              <a:t> to boost the overall performance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Iterative structure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Coupled structure that embeds a learning models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694079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3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657906" y="6030577"/>
            <a:ext cx="9298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/>
              <a:t>Chen, Xin, et al. "Reinforcement learning for selective key applications in power systems: Recent advances and future challenges." IEEE Transactions on Smart Grid (2022).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1036921"/>
            <a:ext cx="11651226" cy="53860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is a </a:t>
            </a:r>
            <a:r>
              <a:rPr lang="en-GB" sz="1100" b="1" dirty="0"/>
              <a:t>subfield of machine learning</a:t>
            </a:r>
            <a:r>
              <a:rPr lang="en-GB" sz="1100" dirty="0"/>
              <a:t> that uses </a:t>
            </a:r>
            <a:r>
              <a:rPr lang="en-GB" sz="1100" b="1" dirty="0"/>
              <a:t>neural networks </a:t>
            </a:r>
            <a:r>
              <a:rPr lang="en-GB" sz="1100" dirty="0"/>
              <a:t>with many layers to learn hierarchical representations of data. Deep learning has revolutionized many areas of AI, including computer vision, natural language processing, and speech recognition.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learning can </a:t>
            </a:r>
            <a:r>
              <a:rPr lang="en-GB" sz="1100" b="1" dirty="0"/>
              <a:t>learn complex patterns in data </a:t>
            </a:r>
            <a:r>
              <a:rPr lang="en-GB" sz="1100" dirty="0"/>
              <a:t>that are difficult to capture with traditional machine learning models.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handle </a:t>
            </a:r>
            <a:r>
              <a:rPr lang="en-GB" sz="1100" b="1" dirty="0"/>
              <a:t>high-dimensional data.</a:t>
            </a:r>
            <a:endParaRPr lang="en-US" sz="1100" b="1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learning models can be computationally </a:t>
            </a:r>
            <a:r>
              <a:rPr lang="en-GB" sz="1100" b="1" dirty="0"/>
              <a:t>expensive to train</a:t>
            </a:r>
            <a:r>
              <a:rPr lang="en-GB" sz="1100" dirty="0"/>
              <a:t>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require </a:t>
            </a:r>
            <a:r>
              <a:rPr lang="en-GB" sz="1100" b="1" dirty="0"/>
              <a:t>large amounts of data </a:t>
            </a:r>
            <a:r>
              <a:rPr lang="en-GB" sz="1100" dirty="0"/>
              <a:t>to achieve good performance.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</a:t>
            </a:r>
            <a:r>
              <a:rPr lang="en-GB" sz="1100" b="1" dirty="0"/>
              <a:t>prone to overfitting</a:t>
            </a:r>
            <a:r>
              <a:rPr lang="en-GB" sz="1100" dirty="0"/>
              <a:t>.</a:t>
            </a:r>
            <a:endParaRPr lang="en-US" sz="1100" dirty="0"/>
          </a:p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Reinforcement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is a type of machine learning that involves an </a:t>
            </a:r>
            <a:r>
              <a:rPr lang="en-GB" sz="1100" b="1" dirty="0"/>
              <a:t>agent learning </a:t>
            </a:r>
            <a:r>
              <a:rPr lang="en-GB" sz="1100" dirty="0"/>
              <a:t>to make decisions by interacting with an environment. The agent receives </a:t>
            </a:r>
            <a:r>
              <a:rPr lang="en-GB" sz="1100" b="1" dirty="0"/>
              <a:t>rewards</a:t>
            </a:r>
            <a:r>
              <a:rPr lang="en-GB" sz="1100" dirty="0"/>
              <a:t> or </a:t>
            </a:r>
            <a:r>
              <a:rPr lang="en-GB" sz="1100" b="1" dirty="0"/>
              <a:t>penalties</a:t>
            </a:r>
            <a:r>
              <a:rPr lang="en-GB" sz="1100" dirty="0"/>
              <a:t> based on its actions, and its goal is to maximize its cumulative reward over time.</a:t>
            </a:r>
            <a:r>
              <a:rPr lang="en-US" sz="1100" dirty="0"/>
              <a:t>	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Reinforcement learning can be used for tasks where </a:t>
            </a:r>
            <a:r>
              <a:rPr lang="en-GB" sz="1100" b="1" dirty="0"/>
              <a:t>there is no </a:t>
            </a:r>
            <a:r>
              <a:rPr lang="en-GB" sz="1100" b="1" dirty="0" err="1"/>
              <a:t>labeled</a:t>
            </a:r>
            <a:r>
              <a:rPr lang="en-GB" sz="1100" b="1" dirty="0"/>
              <a:t> training data</a:t>
            </a:r>
            <a:r>
              <a:rPr lang="en-GB" sz="1100" dirty="0"/>
              <a:t>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It can learn to </a:t>
            </a:r>
            <a:r>
              <a:rPr lang="en-GB" sz="1100" b="1" dirty="0"/>
              <a:t>make decisions</a:t>
            </a:r>
            <a:r>
              <a:rPr lang="en-GB" sz="1100" dirty="0"/>
              <a:t> in complex environments with long-term dependencies.</a:t>
            </a:r>
            <a:endParaRPr lang="en-US" sz="1100" dirty="0"/>
          </a:p>
          <a:p>
            <a:pPr marL="571500" lvl="1" indent="-2286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Reinforcement learning can be computationally </a:t>
            </a:r>
            <a:r>
              <a:rPr lang="en-GB" sz="1100" b="1" dirty="0"/>
              <a:t>expensive to train</a:t>
            </a:r>
            <a:r>
              <a:rPr lang="en-GB" sz="1100" dirty="0"/>
              <a:t>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b="1" dirty="0"/>
              <a:t>It requires careful tuning of hyperparameters and reward functions.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It can be prone to </a:t>
            </a:r>
            <a:r>
              <a:rPr lang="en-GB" sz="1100" b="1" dirty="0"/>
              <a:t>instability during training</a:t>
            </a:r>
            <a:r>
              <a:rPr lang="en-GB" sz="1100" dirty="0"/>
              <a:t>.</a:t>
            </a:r>
            <a:endParaRPr lang="en-US" sz="1100" dirty="0"/>
          </a:p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reinforcement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combines </a:t>
            </a:r>
            <a:r>
              <a:rPr lang="en-GB" sz="1100" b="1" dirty="0"/>
              <a:t>reinforcement learning </a:t>
            </a:r>
            <a:r>
              <a:rPr lang="en-GB" sz="1100" dirty="0"/>
              <a:t>with </a:t>
            </a:r>
            <a:r>
              <a:rPr lang="en-GB" sz="1100" b="1" dirty="0"/>
              <a:t>deep learning</a:t>
            </a:r>
            <a:r>
              <a:rPr lang="en-GB" sz="1100" dirty="0"/>
              <a:t>, allowing the agent to learn complex representations of its environment. Deep reinforcement learning </a:t>
            </a:r>
            <a:r>
              <a:rPr lang="en-GB" sz="1100" b="1" dirty="0"/>
              <a:t>has achieved state-of-the-art performance in many domains</a:t>
            </a:r>
            <a:r>
              <a:rPr lang="en-GB" sz="1100" dirty="0"/>
              <a:t>, including playing video games and controlling robots.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reinforcement learning can </a:t>
            </a:r>
            <a:r>
              <a:rPr lang="en-GB" sz="1100" b="1" dirty="0"/>
              <a:t>learn complex strategies </a:t>
            </a:r>
            <a:r>
              <a:rPr lang="en-GB" sz="1100" dirty="0"/>
              <a:t>in environments with high-dimensional state spaces.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learn from raw sensory input, without the need for hand-engineered features.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reinforcement learning can be computationally</a:t>
            </a:r>
            <a:r>
              <a:rPr lang="en-GB" sz="1100" b="1" dirty="0"/>
              <a:t> expensive to train</a:t>
            </a:r>
            <a:r>
              <a:rPr lang="en-GB" sz="1100" dirty="0"/>
              <a:t>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requires </a:t>
            </a:r>
            <a:r>
              <a:rPr lang="en-GB" sz="1100" b="1" dirty="0"/>
              <a:t>careful tuning </a:t>
            </a:r>
            <a:r>
              <a:rPr lang="en-GB" sz="1100" dirty="0"/>
              <a:t>of hyperparameters and reward functions.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be prone to </a:t>
            </a:r>
            <a:r>
              <a:rPr lang="en-GB" sz="1100" b="1" dirty="0"/>
              <a:t>instability during training, </a:t>
            </a:r>
            <a:r>
              <a:rPr lang="en-GB" sz="1100" dirty="0"/>
              <a:t>especially when using function approximators like neural networks.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39335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2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657906" y="6030577"/>
            <a:ext cx="9298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/>
              <a:t>Chen, Xin, et al. "Reinforcement learning for selective key applications in power systems: Recent advances and future challenges." IEEE Transactions on Smart Grid (2022).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1036921"/>
            <a:ext cx="11651226" cy="47243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 network: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be used for a variety of tasks, such as image classification, natural language processing, and time series prediction.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are used to </a:t>
            </a:r>
            <a:r>
              <a:rPr lang="en-GB" sz="1100" b="1" dirty="0"/>
              <a:t>approximate the optimal action-value or state-value function</a:t>
            </a:r>
            <a:r>
              <a:rPr lang="en-GB" sz="1100" dirty="0"/>
              <a:t>, which determines the expected reward that the agent will receive for each action in a given state.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can learn complex nonlinear relationships between inputs and outputs.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used for a wide range of applications.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handle high-dimensional data.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can be computationally expensive to train.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require large amounts of data to achieve good performance.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prone to overfitting.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Multi-layer perceptron (MLP):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feedforward neural network with multiple layers of fully connected neurons. MLPs are often used for function approximation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 neural network (CNN):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neural network designed for processing inputs that have a grid-like topology, such as images. CNNs are often used for visual perception tasks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Recurrent neural network (RNN):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neural network with feedback connections that allow it to process sequences of inputs. RNNs are often used for tasks that involve temporal dependencies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Long Short-Term Memory (LSTM):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type of RNN that is designed to capture long-term dependencies in sequential data. LSTMs are often used for tasks that require memory in reinforcement learning.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7446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72E661A-868A-A4A1-5344-48F01B185C49}"/>
              </a:ext>
            </a:extLst>
          </p:cNvPr>
          <p:cNvSpPr/>
          <p:nvPr/>
        </p:nvSpPr>
        <p:spPr>
          <a:xfrm>
            <a:off x="2657906" y="786582"/>
            <a:ext cx="8141110" cy="1677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2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499F13-4337-06B0-77D3-29B210B8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578" y="1044399"/>
            <a:ext cx="4500899" cy="11650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657906" y="6030577"/>
            <a:ext cx="9298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/>
              <a:t>Chen, Xin, et al. "Reinforcement learning for selective key applications in power systems: Recent advances and future challenges." IEEE Transactions on Smart Grid (2022).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E48F4C-E8F5-ACF3-1DCC-53AB536EB350}"/>
              </a:ext>
            </a:extLst>
          </p:cNvPr>
          <p:cNvSpPr txBox="1"/>
          <p:nvPr/>
        </p:nvSpPr>
        <p:spPr>
          <a:xfrm>
            <a:off x="3325578" y="2209999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400"/>
            </a:lvl1pPr>
          </a:lstStyle>
          <a:p>
            <a:r>
              <a:rPr lang="en-GB" sz="1050" dirty="0"/>
              <a:t>RL schemes for the control and decision-making in power systems </a:t>
            </a:r>
            <a:r>
              <a:rPr lang="en-GB" sz="1050" b="1" dirty="0"/>
              <a:t>(figure taken from [1])</a:t>
            </a:r>
            <a:r>
              <a:rPr lang="en-GB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2647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912" y="214958"/>
            <a:ext cx="925878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A Learning-Assisted Optimization Model for Power System Planning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78F8EBFD-20CD-1B2D-F162-18C98B2902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5557203"/>
              </p:ext>
            </p:extLst>
          </p:nvPr>
        </p:nvGraphicFramePr>
        <p:xfrm>
          <a:off x="465311" y="1789471"/>
          <a:ext cx="11392385" cy="4518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6936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Research Plan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2340078" y="1138084"/>
            <a:ext cx="9242322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400" b="1" dirty="0"/>
              <a:t>Step 1: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Literature Review: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learning-assisted approaches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learning-assisted power system optimization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neural networks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Using Python and </a:t>
            </a:r>
            <a:r>
              <a:rPr lang="en-GB" sz="1200" dirty="0" err="1"/>
              <a:t>PyTorch</a:t>
            </a:r>
            <a:r>
              <a:rPr lang="en-GB" sz="1200" dirty="0"/>
              <a:t> (Ruben’s suggestion), steps: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First, install </a:t>
            </a:r>
            <a:r>
              <a:rPr lang="en-GB" sz="1200" dirty="0" err="1"/>
              <a:t>PyTorch</a:t>
            </a:r>
            <a:r>
              <a:rPr lang="en-GB" sz="1200" dirty="0"/>
              <a:t>. (You can follow the official </a:t>
            </a:r>
            <a:r>
              <a:rPr lang="en-GB" sz="1200" dirty="0" err="1"/>
              <a:t>PyTorch</a:t>
            </a:r>
            <a:r>
              <a:rPr lang="en-GB" sz="1200" dirty="0"/>
              <a:t> installation guide for this).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Once you have installed </a:t>
            </a:r>
            <a:r>
              <a:rPr lang="en-GB" sz="1200" dirty="0" err="1"/>
              <a:t>PyTorch</a:t>
            </a:r>
            <a:r>
              <a:rPr lang="en-GB" sz="1200" dirty="0"/>
              <a:t>, you can validate the installation by running a small program in </a:t>
            </a:r>
            <a:r>
              <a:rPr lang="en-GB" sz="1200" dirty="0" err="1"/>
              <a:t>PyTorch</a:t>
            </a:r>
            <a:r>
              <a:rPr lang="en-GB" sz="1200" dirty="0"/>
              <a:t> as a non-root user 1. This will ensure that </a:t>
            </a:r>
            <a:r>
              <a:rPr lang="en-GB" sz="1200" dirty="0" err="1"/>
              <a:t>PyTorch</a:t>
            </a:r>
            <a:r>
              <a:rPr lang="en-GB" sz="1200" dirty="0"/>
              <a:t> has been installed correctly.</a:t>
            </a:r>
            <a:endParaRPr lang="en-GB" sz="1400" dirty="0"/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After validating the installation of </a:t>
            </a:r>
            <a:r>
              <a:rPr lang="en-GB" sz="1200" dirty="0" err="1"/>
              <a:t>PyTorch</a:t>
            </a:r>
            <a:r>
              <a:rPr lang="en-GB" sz="1200" dirty="0"/>
              <a:t>, you can start using it for image classification . You can also learn about tensors, datasets and </a:t>
            </a:r>
            <a:r>
              <a:rPr lang="en-GB" sz="1200" dirty="0" err="1"/>
              <a:t>dataloaders</a:t>
            </a:r>
            <a:r>
              <a:rPr lang="en-GB" sz="1200" dirty="0"/>
              <a:t>, transforms, building models, automatic differentiation, optimization loop, saving/loading and using models from the official </a:t>
            </a:r>
            <a:r>
              <a:rPr lang="en-GB" sz="1200" dirty="0" err="1"/>
              <a:t>PyTorch</a:t>
            </a:r>
            <a:r>
              <a:rPr lang="en-GB" sz="1200" dirty="0"/>
              <a:t> tutorials.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400" b="1" dirty="0"/>
              <a:t>Step 2: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400" b="1" dirty="0"/>
              <a:t>Design my own IA-based method.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4917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B70F87D0-1123-4010-8D75-1A67D7C98607}"/>
              </a:ext>
            </a:extLst>
          </p:cNvPr>
          <p:cNvSpPr/>
          <p:nvPr/>
        </p:nvSpPr>
        <p:spPr>
          <a:xfrm>
            <a:off x="2825411" y="129241"/>
            <a:ext cx="3441163" cy="29873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F3D8018A-E878-4200-AD3A-617CD7D0CF07}"/>
              </a:ext>
            </a:extLst>
          </p:cNvPr>
          <p:cNvCxnSpPr/>
          <p:nvPr/>
        </p:nvCxnSpPr>
        <p:spPr>
          <a:xfrm>
            <a:off x="6325299" y="33556"/>
            <a:ext cx="0" cy="645952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A45DCEB-4950-415C-8043-DB10062ECA21}"/>
              </a:ext>
            </a:extLst>
          </p:cNvPr>
          <p:cNvCxnSpPr>
            <a:cxnSpLocks/>
          </p:cNvCxnSpPr>
          <p:nvPr/>
        </p:nvCxnSpPr>
        <p:spPr>
          <a:xfrm flipV="1">
            <a:off x="2887208" y="3263317"/>
            <a:ext cx="8783277" cy="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B3808FD4-E85C-4744-8FE4-E2A1469C9031}"/>
              </a:ext>
            </a:extLst>
          </p:cNvPr>
          <p:cNvSpPr/>
          <p:nvPr/>
        </p:nvSpPr>
        <p:spPr>
          <a:xfrm>
            <a:off x="2825411" y="129241"/>
            <a:ext cx="32705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Reduction techniques of the problem size</a:t>
            </a:r>
            <a:endParaRPr lang="en-US" sz="18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03E298D-4DEE-4D94-9853-5A8A1CC1D5E1}"/>
              </a:ext>
            </a:extLst>
          </p:cNvPr>
          <p:cNvSpPr/>
          <p:nvPr/>
        </p:nvSpPr>
        <p:spPr>
          <a:xfrm>
            <a:off x="6554605" y="129241"/>
            <a:ext cx="5248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Transmission grid modelling</a:t>
            </a:r>
            <a:endParaRPr lang="en-US" sz="18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7BEA808-E78F-41EE-A3EC-64E1C3F15910}"/>
              </a:ext>
            </a:extLst>
          </p:cNvPr>
          <p:cNvSpPr/>
          <p:nvPr/>
        </p:nvSpPr>
        <p:spPr>
          <a:xfrm>
            <a:off x="2825411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Central and Local Flexibility </a:t>
            </a:r>
            <a:endParaRPr lang="en-US" sz="16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6294A6-107E-4C97-B9FF-B140ED649E9E}"/>
              </a:ext>
            </a:extLst>
          </p:cNvPr>
          <p:cNvSpPr/>
          <p:nvPr/>
        </p:nvSpPr>
        <p:spPr>
          <a:xfrm>
            <a:off x="6554605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Model</a:t>
            </a:r>
            <a:endParaRPr lang="en-US" sz="16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B7F07175-4880-4998-AACB-AEFAA823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605" y="3926048"/>
            <a:ext cx="2214692" cy="137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omo">
            <a:extLst>
              <a:ext uri="{FF2B5EF4-FFF2-40B4-BE49-F238E27FC236}">
                <a16:creationId xmlns:a16="http://schemas.microsoft.com/office/drawing/2014/main" id="{9AF925FF-9C70-4CBD-AF0E-AED791C45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602" y="4001419"/>
            <a:ext cx="2456575" cy="77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66956338-495D-4E0B-B7C3-F55B10A93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10117" y="5154251"/>
            <a:ext cx="1370277" cy="1370277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29C891FC-4F63-4EE9-B3F9-981290FF8EA1}"/>
              </a:ext>
            </a:extLst>
          </p:cNvPr>
          <p:cNvSpPr txBox="1"/>
          <p:nvPr/>
        </p:nvSpPr>
        <p:spPr>
          <a:xfrm>
            <a:off x="2825412" y="922271"/>
            <a:ext cx="3441164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Representative stage (periods) with chronological interdependency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Search-space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Portfolio projects (decision variable clustering) based on game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5648A27-883F-4502-95E0-EB30801B7B30}"/>
              </a:ext>
            </a:extLst>
          </p:cNvPr>
          <p:cNvSpPr txBox="1"/>
          <p:nvPr/>
        </p:nvSpPr>
        <p:spPr>
          <a:xfrm>
            <a:off x="6554604" y="922271"/>
            <a:ext cx="5345175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AC-OPF within the TEP problem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An improved linear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branch flow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 SOCP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Line-Wise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It allows us: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Investment in Reactive power compensation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To verify the accuracy and feasibility of the solution obtained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0CBEBEF-231F-4C83-868D-10750E1AA014}"/>
              </a:ext>
            </a:extLst>
          </p:cNvPr>
          <p:cNvSpPr txBox="1"/>
          <p:nvPr/>
        </p:nvSpPr>
        <p:spPr>
          <a:xfrm>
            <a:off x="2825412" y="3779349"/>
            <a:ext cx="3441164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Central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Management of hydro reservoirs, PSH, batteries, etc.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Local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Demand-side management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Bi-level model considering distribution grid and microgrids as well as local flexibility schemes.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9E51938-FF13-4556-9DDB-1C029E6A3301}"/>
              </a:ext>
            </a:extLst>
          </p:cNvPr>
          <p:cNvSpPr txBox="1"/>
          <p:nvPr/>
        </p:nvSpPr>
        <p:spPr>
          <a:xfrm>
            <a:off x="6554604" y="5154251"/>
            <a:ext cx="344116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Multi-stage transmission expansion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Hourly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Storage management and investment</a:t>
            </a:r>
          </a:p>
        </p:txBody>
      </p:sp>
    </p:spTree>
    <p:extLst>
      <p:ext uri="{BB962C8B-B14F-4D97-AF65-F5344CB8AC3E}">
        <p14:creationId xmlns:p14="http://schemas.microsoft.com/office/powerpoint/2010/main" val="2391681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DF7ACAB-230D-101C-6EC9-C96A2A48DF6D}"/>
              </a:ext>
            </a:extLst>
          </p:cNvPr>
          <p:cNvSpPr txBox="1"/>
          <p:nvPr/>
        </p:nvSpPr>
        <p:spPr>
          <a:xfrm>
            <a:off x="3043526" y="1861838"/>
            <a:ext cx="344116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What data to use for it?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correlations?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Clustering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Heuristic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Relation between periods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Transition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085AC7-4C1D-95CD-B4E0-1BAD7EBEF0AB}"/>
              </a:ext>
            </a:extLst>
          </p:cNvPr>
          <p:cNvSpPr txBox="1"/>
          <p:nvPr/>
        </p:nvSpPr>
        <p:spPr>
          <a:xfrm>
            <a:off x="7246411" y="1861838"/>
            <a:ext cx="344116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Robustness of the clustering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Scenarios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periods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Stability of the representative periods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6BA91A9-EDF4-583B-0BE6-DBED3FDAF8CF}"/>
              </a:ext>
            </a:extLst>
          </p:cNvPr>
          <p:cNvSpPr txBox="1"/>
          <p:nvPr/>
        </p:nvSpPr>
        <p:spPr>
          <a:xfrm>
            <a:off x="7246411" y="3237632"/>
            <a:ext cx="344116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Stochastic multi-period transmission expansion planning with suitable representative periods</a:t>
            </a:r>
          </a:p>
        </p:txBody>
      </p:sp>
    </p:spTree>
    <p:extLst>
      <p:ext uri="{BB962C8B-B14F-4D97-AF65-F5344CB8AC3E}">
        <p14:creationId xmlns:p14="http://schemas.microsoft.com/office/powerpoint/2010/main" val="2307237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Joint Research Work:</a:t>
            </a:r>
          </a:p>
          <a:p>
            <a:r>
              <a:rPr lang="en-GB" sz="3200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Introducing Learning Algorithms within an Operational State Aggregation Method for Power System Planning</a:t>
            </a:r>
          </a:p>
        </p:txBody>
      </p:sp>
    </p:spTree>
    <p:extLst>
      <p:ext uri="{BB962C8B-B14F-4D97-AF65-F5344CB8AC3E}">
        <p14:creationId xmlns:p14="http://schemas.microsoft.com/office/powerpoint/2010/main" val="2875347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Problem Definition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290493" y="1859340"/>
            <a:ext cx="11301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b="0" dirty="0"/>
              <a:t>To solve our problems: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Kristof: GEP with Representative Areas (Geographical aggregation considering weather area)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Erik: TEP with Representative Weeks of 24 hours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Considering AC-OPF (4-6 times of the TEP with DC-OPF)</a:t>
            </a:r>
          </a:p>
          <a:p>
            <a:pPr lvl="2"/>
            <a:endParaRPr lang="en-US" sz="16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CA73487-E68C-2AB1-5893-65C293447735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  <p:graphicFrame>
        <p:nvGraphicFramePr>
          <p:cNvPr id="3" name="Object 1">
            <a:extLst>
              <a:ext uri="{FF2B5EF4-FFF2-40B4-BE49-F238E27FC236}">
                <a16:creationId xmlns:a16="http://schemas.microsoft.com/office/drawing/2014/main" id="{D88CE1FE-2810-1063-732E-00B6A16100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13631"/>
              </p:ext>
            </p:extLst>
          </p:nvPr>
        </p:nvGraphicFramePr>
        <p:xfrm>
          <a:off x="1065316" y="3296026"/>
          <a:ext cx="8572500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572380" imgH="2105247" progId="Excel.Sheet.12">
                  <p:embed/>
                </p:oleObj>
              </mc:Choice>
              <mc:Fallback>
                <p:oleObj name="Worksheet" r:id="rId2" imgW="8572380" imgH="2105247" progId="Excel.Sheet.12">
                  <p:embed/>
                  <p:pic>
                    <p:nvPicPr>
                      <p:cNvPr id="3" name="Object 1">
                        <a:extLst>
                          <a:ext uri="{FF2B5EF4-FFF2-40B4-BE49-F238E27FC236}">
                            <a16:creationId xmlns:a16="http://schemas.microsoft.com/office/drawing/2014/main" id="{D88CE1FE-2810-1063-732E-00B6A16100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5316" y="3296026"/>
                        <a:ext cx="8572500" cy="210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1691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F54476EA-2E6B-4727-B8E3-9086B99C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State-of-the-art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A172AC-DCDA-4CD6-880C-6DB16BD7CC4B}"/>
              </a:ext>
            </a:extLst>
          </p:cNvPr>
          <p:cNvSpPr/>
          <p:nvPr/>
        </p:nvSpPr>
        <p:spPr>
          <a:xfrm>
            <a:off x="199097" y="2101272"/>
            <a:ext cx="2450441" cy="2322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800" b="1" dirty="0"/>
              <a:t>Gaps: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A posteriori scheme or ex-port or Cost/Benefit oriented approach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Ordering and inter-periods links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Years data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Dynamic planning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Stochastic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6D53A93-F606-4802-B053-12EE49B73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492736"/>
              </p:ext>
            </p:extLst>
          </p:nvPr>
        </p:nvGraphicFramePr>
        <p:xfrm>
          <a:off x="2805113" y="839788"/>
          <a:ext cx="4905375" cy="433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905205" imgH="4333937" progId="Excel.Sheet.12">
                  <p:embed/>
                </p:oleObj>
              </mc:Choice>
              <mc:Fallback>
                <p:oleObj name="Worksheet" r:id="rId3" imgW="4905205" imgH="4333937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6D53A93-F606-4802-B053-12EE49B73A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5113" y="839788"/>
                        <a:ext cx="4905375" cy="433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638F988-720F-4B15-91B9-E54DE9E542D1}"/>
              </a:ext>
            </a:extLst>
          </p:cNvPr>
          <p:cNvSpPr/>
          <p:nvPr/>
        </p:nvSpPr>
        <p:spPr>
          <a:xfrm>
            <a:off x="8324965" y="939801"/>
            <a:ext cx="3867035" cy="3616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200" dirty="0"/>
              <a:t>The main feature of the paper: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[1], is related to </a:t>
            </a:r>
            <a:r>
              <a:rPr lang="en-US" sz="1200" b="1" dirty="0"/>
              <a:t>compare TSA methods and GEP formulations</a:t>
            </a:r>
            <a:r>
              <a:rPr lang="en-US" sz="1200" dirty="0"/>
              <a:t> which allow for long-term storage for the first time in an investment setting.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[3], is related to the unification of methods by </a:t>
            </a:r>
            <a:r>
              <a:rPr lang="en-US" sz="1200" dirty="0" err="1"/>
              <a:t>Hilbers</a:t>
            </a:r>
            <a:r>
              <a:rPr lang="en-US" sz="1200" dirty="0"/>
              <a:t> et al. and </a:t>
            </a:r>
            <a:r>
              <a:rPr lang="en-US" sz="1200" dirty="0" err="1"/>
              <a:t>Teichgraeber</a:t>
            </a:r>
            <a:r>
              <a:rPr lang="en-US" sz="1200" dirty="0"/>
              <a:t> et al.– which use </a:t>
            </a:r>
            <a:r>
              <a:rPr lang="en-US" sz="1200" b="1" dirty="0"/>
              <a:t>operational variables</a:t>
            </a:r>
            <a:r>
              <a:rPr lang="en-US" sz="1200" dirty="0"/>
              <a:t> in models without storage – with that of </a:t>
            </a:r>
            <a:r>
              <a:rPr lang="en-US" sz="1200" dirty="0" err="1"/>
              <a:t>Kotzur</a:t>
            </a:r>
            <a:r>
              <a:rPr lang="en-US" sz="1200" dirty="0"/>
              <a:t> et al.– which </a:t>
            </a:r>
            <a:r>
              <a:rPr lang="en-US" sz="1200" b="1" dirty="0"/>
              <a:t>allow chronology-preserving aggregation for storage technologies.</a:t>
            </a:r>
            <a:r>
              <a:rPr lang="en-US" sz="1200" dirty="0"/>
              <a:t> 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[6], is related to the </a:t>
            </a:r>
            <a:r>
              <a:rPr lang="en-US" sz="1200" b="1" dirty="0"/>
              <a:t>unification of the a priori and posteriori schemes.</a:t>
            </a:r>
            <a:endParaRPr lang="en-US" sz="1200" dirty="0"/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GB" sz="1200" dirty="0"/>
              <a:t>[7], is  related to consider the a posteriori scheme </a:t>
            </a:r>
            <a:r>
              <a:rPr lang="en-GB" sz="1200" b="1" dirty="0"/>
              <a:t>which uses the operation and investment cost</a:t>
            </a:r>
            <a:r>
              <a:rPr lang="en-GB" sz="1200" dirty="0"/>
              <a:t>.</a:t>
            </a:r>
            <a:endParaRPr lang="en-US" sz="12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13FCDBE-14B2-A563-9D16-786ECB8273C0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013021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6D857EB-149F-7233-A636-9C9EBE0F9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024" y="929934"/>
            <a:ext cx="7806976" cy="43900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F1E7B3-38AE-C525-22AA-A2BDD4B96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45" y="5013247"/>
            <a:ext cx="3913435" cy="951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473F8EA-3BB2-C1C4-E2E2-A55BBC9AB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46" y="2172258"/>
            <a:ext cx="3913435" cy="95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35A5847-C804-CEBE-4B8A-561A4F0A0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945" y="3715042"/>
            <a:ext cx="3913435" cy="782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6D25B75-00EA-A281-910F-FD6A122FD8B3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2182663" y="3124955"/>
            <a:ext cx="1" cy="5900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0D5E580-4013-04EF-3DB9-97E85C3B9595}"/>
              </a:ext>
            </a:extLst>
          </p:cNvPr>
          <p:cNvCxnSpPr>
            <a:cxnSpLocks/>
          </p:cNvCxnSpPr>
          <p:nvPr/>
        </p:nvCxnSpPr>
        <p:spPr>
          <a:xfrm>
            <a:off x="2182662" y="4497729"/>
            <a:ext cx="0" cy="5155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BC4BC58C-405F-2EA6-E3A1-F7D0FC112905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rot="5400000">
            <a:off x="6129332" y="3330024"/>
            <a:ext cx="169229" cy="41491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C33FC3E-8ECC-2725-85CB-22B28AFA032E}"/>
              </a:ext>
            </a:extLst>
          </p:cNvPr>
          <p:cNvSpPr txBox="1"/>
          <p:nvPr/>
        </p:nvSpPr>
        <p:spPr>
          <a:xfrm>
            <a:off x="3323304" y="187217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659D987-4595-5A55-4874-C6B0CE6DDFB6}"/>
              </a:ext>
            </a:extLst>
          </p:cNvPr>
          <p:cNvSpPr txBox="1"/>
          <p:nvPr/>
        </p:nvSpPr>
        <p:spPr>
          <a:xfrm>
            <a:off x="3323304" y="341999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58771F-CB9D-3ADC-4CC6-45329D6072F1}"/>
              </a:ext>
            </a:extLst>
          </p:cNvPr>
          <p:cNvSpPr txBox="1"/>
          <p:nvPr/>
        </p:nvSpPr>
        <p:spPr>
          <a:xfrm>
            <a:off x="3323304" y="47184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4058845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Keys &amp; 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Keys: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dirty="0">
                <a:solidFill>
                  <a:srgbClr val="C00000"/>
                </a:solidFill>
              </a:rPr>
              <a:t>Yes! about 35 times more efficient – according to </a:t>
            </a:r>
            <a:r>
              <a:rPr lang="en-US" dirty="0" err="1">
                <a:solidFill>
                  <a:srgbClr val="C00000"/>
                </a:solidFill>
              </a:rPr>
              <a:t>Ploussard</a:t>
            </a:r>
            <a:r>
              <a:rPr lang="en-US" dirty="0">
                <a:solidFill>
                  <a:srgbClr val="C00000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dirty="0">
                <a:solidFill>
                  <a:srgbClr val="C00000"/>
                </a:solidFill>
              </a:rPr>
              <a:t>Ex-post! We got rich data 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dirty="0">
                <a:solidFill>
                  <a:srgbClr val="C00000"/>
                </a:solidFill>
              </a:rPr>
              <a:t>60 min without considering the execution of the relaxed model and 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2894968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b="1" dirty="0">
                <a:solidFill>
                  <a:srgbClr val="53565A"/>
                </a:solidFill>
              </a:rPr>
              <a:t>Yes! about 35 times more efficient </a:t>
            </a:r>
            <a:r>
              <a:rPr lang="en-US" dirty="0">
                <a:solidFill>
                  <a:srgbClr val="53565A"/>
                </a:solidFill>
              </a:rPr>
              <a:t>– according to </a:t>
            </a:r>
            <a:r>
              <a:rPr lang="en-US" dirty="0" err="1">
                <a:solidFill>
                  <a:srgbClr val="53565A"/>
                </a:solidFill>
              </a:rPr>
              <a:t>Ploussard</a:t>
            </a:r>
            <a:r>
              <a:rPr lang="en-US" dirty="0">
                <a:solidFill>
                  <a:srgbClr val="53565A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b="1" dirty="0">
                <a:solidFill>
                  <a:srgbClr val="53565A"/>
                </a:solidFill>
              </a:rPr>
              <a:t>Ex-post! </a:t>
            </a:r>
            <a:r>
              <a:rPr lang="en-US" dirty="0">
                <a:solidFill>
                  <a:srgbClr val="53565A"/>
                </a:solidFill>
              </a:rPr>
              <a:t>We got </a:t>
            </a:r>
            <a:r>
              <a:rPr lang="en-US" b="1" dirty="0">
                <a:solidFill>
                  <a:srgbClr val="53565A"/>
                </a:solidFill>
              </a:rPr>
              <a:t>rich data </a:t>
            </a:r>
            <a:r>
              <a:rPr lang="en-US" dirty="0">
                <a:solidFill>
                  <a:srgbClr val="53565A"/>
                </a:solidFill>
              </a:rPr>
              <a:t>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b="1" dirty="0">
                <a:solidFill>
                  <a:srgbClr val="53565A"/>
                </a:solidFill>
              </a:rPr>
              <a:t>60 min without considering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53565A"/>
                </a:solidFill>
              </a:rPr>
              <a:t>the execution of the relaxed model and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53565A"/>
                </a:solidFill>
              </a:rPr>
              <a:t>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32123476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_nueva_marca_16:9">
  <a:themeElements>
    <a:clrScheme name="Personalizado 1">
      <a:dk1>
        <a:srgbClr val="53565A"/>
      </a:dk1>
      <a:lt1>
        <a:srgbClr val="FFFFFF"/>
      </a:lt1>
      <a:dk2>
        <a:srgbClr val="53565A"/>
      </a:dk2>
      <a:lt2>
        <a:srgbClr val="FFFFFF"/>
      </a:lt2>
      <a:accent1>
        <a:srgbClr val="FFB81C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ueva_Plantilla_ppt_4X3">
      <a:majorFont>
        <a:latin typeface="Futura LT Pro Book"/>
        <a:ea typeface=""/>
        <a:cs typeface=""/>
      </a:majorFont>
      <a:minorFont>
        <a:latin typeface="Futura LT Pro Medium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_point_16_9__.potx" id="{DC64D7C8-36E0-482A-86AD-8E4611F1C0B6}" vid="{542E3CBB-83D3-4322-8FE8-0DBFE632A8B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Research-Proposal_KULeuven</Template>
  <TotalTime>5674</TotalTime>
  <Words>2361</Words>
  <Application>Microsoft Office PowerPoint</Application>
  <PresentationFormat>Panorámica</PresentationFormat>
  <Paragraphs>241</Paragraphs>
  <Slides>17</Slides>
  <Notes>4</Notes>
  <HiddenSlides>5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Futura LT Pro Book</vt:lpstr>
      <vt:lpstr>Futura LT Pro Medium</vt:lpstr>
      <vt:lpstr>Wingdings</vt:lpstr>
      <vt:lpstr>Tema_nueva_marca_16:9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Problem Definition</vt:lpstr>
      <vt:lpstr>State-of-the-art</vt:lpstr>
      <vt:lpstr>Presentación de PowerPoint</vt:lpstr>
      <vt:lpstr>Keys &amp; Gaps</vt:lpstr>
      <vt:lpstr>Gaps</vt:lpstr>
      <vt:lpstr>Summary</vt:lpstr>
      <vt:lpstr>Proposal: Part 1  Enhancing parts of the Operational State Aggregation Method using Learning Algorithms   </vt:lpstr>
      <vt:lpstr>Learning-assisted optimization approaches</vt:lpstr>
      <vt:lpstr>Proposal: Part 3</vt:lpstr>
      <vt:lpstr>Proposal: Part 2</vt:lpstr>
      <vt:lpstr>Proposal: Part 2</vt:lpstr>
      <vt:lpstr>A Learning-Assisted Optimization Model for Power System Planning</vt:lpstr>
      <vt:lpstr>Research Plan</vt:lpstr>
    </vt:vector>
  </TitlesOfParts>
  <Company>Universidad Pontificia Comillas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Erik Francisco Álvarez Quispe</dc:creator>
  <cp:lastModifiedBy>Erik Francisco Álvarez Quispe</cp:lastModifiedBy>
  <cp:revision>35</cp:revision>
  <dcterms:created xsi:type="dcterms:W3CDTF">2023-02-05T18:21:51Z</dcterms:created>
  <dcterms:modified xsi:type="dcterms:W3CDTF">2023-05-01T14:34:17Z</dcterms:modified>
</cp:coreProperties>
</file>